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5" r:id="rId4"/>
    <p:sldId id="269" r:id="rId5"/>
    <p:sldId id="270" r:id="rId6"/>
    <p:sldId id="273" r:id="rId7"/>
    <p:sldId id="271" r:id="rId8"/>
    <p:sldId id="274" r:id="rId9"/>
    <p:sldId id="275" r:id="rId10"/>
    <p:sldId id="272" r:id="rId11"/>
  </p:sldIdLst>
  <p:sldSz cx="18288000" cy="10287000"/>
  <p:notesSz cx="6858000" cy="9144000"/>
  <p:embeddedFontLst>
    <p:embeddedFont>
      <p:font typeface="Amasis MT Pro Black" panose="02040A04050005020304" pitchFamily="18" charset="0"/>
      <p:bold r:id="rId13"/>
      <p:boldItalic r:id="rId14"/>
    </p:embeddedFont>
    <p:embeddedFont>
      <p:font typeface="Amasis MT Pro Medium" panose="02040604050005020304" pitchFamily="18" charset="0"/>
      <p:regular r:id="rId15"/>
      <p:italic r:id="rId16"/>
    </p:embeddedFont>
    <p:embeddedFont>
      <p:font typeface="Bahnschrift SemiBold SemiConden" panose="020B0502040204020203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lacial Indifference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808"/>
    <a:srgbClr val="BBA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442C8-E679-452F-96F3-69C4DA47A866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70163-B6A9-4458-ACE5-A3B2B0DAB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9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70163-B6A9-4458-ACE5-A3B2B0DAB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29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98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481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54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63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82c511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82c511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0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1649550" y="7391600"/>
            <a:ext cx="2076600" cy="20766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FFAB40">
                  <a:alpha val="2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3" name="Google Shape;73;p8"/>
          <p:cNvSpPr/>
          <p:nvPr/>
        </p:nvSpPr>
        <p:spPr>
          <a:xfrm>
            <a:off x="13816200" y="431376"/>
            <a:ext cx="3214800" cy="32148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rgbClr val="FFAB40">
                  <a:alpha val="2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390200" y="1525500"/>
            <a:ext cx="9507600" cy="7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665400" y="462100"/>
            <a:ext cx="16957200" cy="9322800"/>
            <a:chOff x="332700" y="231050"/>
            <a:chExt cx="8478600" cy="4661400"/>
          </a:xfrm>
        </p:grpSpPr>
        <p:cxnSp>
          <p:nvCxnSpPr>
            <p:cNvPr id="76" name="Google Shape;76;p8"/>
            <p:cNvCxnSpPr/>
            <p:nvPr/>
          </p:nvCxnSpPr>
          <p:spPr>
            <a:xfrm>
              <a:off x="8434042" y="231050"/>
              <a:ext cx="0" cy="466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8"/>
            <p:cNvCxnSpPr/>
            <p:nvPr/>
          </p:nvCxnSpPr>
          <p:spPr>
            <a:xfrm>
              <a:off x="332700" y="531850"/>
              <a:ext cx="8478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>
              <a:off x="332700" y="4598550"/>
              <a:ext cx="8478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723300" y="231050"/>
              <a:ext cx="0" cy="4661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5579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808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" y="1370310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4" name="TextBox 4"/>
          <p:cNvSpPr txBox="1"/>
          <p:nvPr/>
        </p:nvSpPr>
        <p:spPr>
          <a:xfrm>
            <a:off x="2057400" y="1714500"/>
            <a:ext cx="15470726" cy="2890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6000" b="1" i="1" u="sng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Đề tài</a:t>
            </a:r>
            <a:r>
              <a:rPr lang="en-US" sz="60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: </a:t>
            </a:r>
            <a:r>
              <a:rPr lang="en-US" sz="6000" b="1" i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02</a:t>
            </a:r>
            <a:r>
              <a:rPr lang="en-US" sz="60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 </a:t>
            </a:r>
          </a:p>
          <a:p>
            <a:pPr algn="l">
              <a:lnSpc>
                <a:spcPts val="12000"/>
              </a:lnSpc>
            </a:pPr>
            <a:r>
              <a:rPr lang="en-US" sz="6500" b="1">
                <a:solidFill>
                  <a:srgbClr val="020301"/>
                </a:solidFill>
                <a:latin typeface="Amasis MT Pro Medium" panose="020B0604020202020204" pitchFamily="18" charset="0"/>
                <a:cs typeface="Aharoni" panose="020B0604020202020204" pitchFamily="2" charset="-79"/>
              </a:rPr>
              <a:t>Trò chơi ô ăn quan giữa người và máy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2443" y="209088"/>
            <a:ext cx="15250526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500" spc="264">
                <a:solidFill>
                  <a:srgbClr val="020301"/>
                </a:solidFill>
                <a:latin typeface="Glacial Indifference Bold"/>
              </a:rPr>
              <a:t>UNIVERSITY OF TRANSPORT AND COMMUNICATIONS</a:t>
            </a:r>
          </a:p>
          <a:p>
            <a:pPr algn="ctr">
              <a:lnSpc>
                <a:spcPts val="4620"/>
              </a:lnSpc>
            </a:pPr>
            <a:r>
              <a:rPr lang="en-US" sz="3500" spc="264">
                <a:solidFill>
                  <a:srgbClr val="020301"/>
                </a:solidFill>
                <a:latin typeface="Glacial Indifference Bold"/>
              </a:rPr>
              <a:t> CAMPUS IN HO CHI MINH CITY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3371717-E263-41A4-87ED-2416A7FA7DD7}"/>
              </a:ext>
            </a:extLst>
          </p:cNvPr>
          <p:cNvSpPr/>
          <p:nvPr/>
        </p:nvSpPr>
        <p:spPr>
          <a:xfrm>
            <a:off x="17270424" y="1370310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2FAD4-C346-4085-92AF-FBDC5FD11559}"/>
              </a:ext>
            </a:extLst>
          </p:cNvPr>
          <p:cNvSpPr txBox="1"/>
          <p:nvPr/>
        </p:nvSpPr>
        <p:spPr>
          <a:xfrm>
            <a:off x="2388582" y="5208471"/>
            <a:ext cx="735270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GVHD</a:t>
            </a: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Th.s Nguyễn Đình Hiển</a:t>
            </a:r>
          </a:p>
          <a:p>
            <a:pPr>
              <a:lnSpc>
                <a:spcPct val="150000"/>
              </a:lnSpc>
            </a:pPr>
            <a:r>
              <a:rPr lang="en-US" sz="37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Môn</a:t>
            </a: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Game Theory</a:t>
            </a:r>
          </a:p>
          <a:p>
            <a:endParaRPr lang="en-US"/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73A74-30C4-4DB8-9E21-7F33928F6214}"/>
              </a:ext>
            </a:extLst>
          </p:cNvPr>
          <p:cNvSpPr txBox="1"/>
          <p:nvPr/>
        </p:nvSpPr>
        <p:spPr>
          <a:xfrm>
            <a:off x="7620000" y="6641717"/>
            <a:ext cx="735270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4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Sinh viên</a:t>
            </a: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 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Huỳnh Trọng Nhân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Nguyễn Anh Tuấn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Nguyễn Quang Phước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Cao Hoài Nhiên</a:t>
            </a:r>
          </a:p>
          <a:p>
            <a:endParaRPr lang="en-US"/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CCA43-D623-49D9-9658-F0F552531BA7}"/>
              </a:ext>
            </a:extLst>
          </p:cNvPr>
          <p:cNvSpPr txBox="1"/>
          <p:nvPr/>
        </p:nvSpPr>
        <p:spPr>
          <a:xfrm>
            <a:off x="13716000" y="6641717"/>
            <a:ext cx="58674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MSV</a:t>
            </a: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latin typeface="Amasis MT Pro Medium" panose="02040604050005020304" pitchFamily="18" charset="0"/>
              </a:rPr>
              <a:t>: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5951071066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5951071117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5951071080</a:t>
            </a:r>
          </a:p>
          <a:p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40604050005020304" pitchFamily="18" charset="0"/>
              </a:rPr>
              <a:t>5951071070</a:t>
            </a:r>
            <a:endParaRPr lang="en-US" sz="3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0" i="0">
              <a:solidFill>
                <a:srgbClr val="FFFFFF"/>
              </a:solidFill>
              <a:effectLst/>
              <a:latin typeface="Google Sans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3D4F125-02F4-4EBD-AFCC-02D151AD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3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 rot="-10800000">
            <a:off x="16202921" y="102870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3BF52E53-C3B7-4E28-AD52-94ECFF9D4F4B}"/>
              </a:ext>
            </a:extLst>
          </p:cNvPr>
          <p:cNvGrpSpPr/>
          <p:nvPr/>
        </p:nvGrpSpPr>
        <p:grpSpPr>
          <a:xfrm rot="5400000">
            <a:off x="545751" y="711548"/>
            <a:ext cx="955485" cy="218188"/>
            <a:chOff x="0" y="0"/>
            <a:chExt cx="1273980" cy="290918"/>
          </a:xfrm>
        </p:grpSpPr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99469135-7C63-42FE-AFD5-1ACA13714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60643396-55D9-4991-98C0-BFE33A226986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C377FEB4-FD8A-4E1B-A8F5-BCAF09FE02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6B64FEA7-ACAD-4A0A-93BA-64F02029D8A4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3" name="Group 18">
              <a:extLst>
                <a:ext uri="{FF2B5EF4-FFF2-40B4-BE49-F238E27FC236}">
                  <a16:creationId xmlns:a16="http://schemas.microsoft.com/office/drawing/2014/main" id="{AFB050D9-65E2-4E5F-A6F7-8465B5F31271}"/>
                </a:ext>
              </a:extLst>
            </p:cNvPr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C336BAFE-006D-4367-84F2-71823BEAE99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grpSp>
        <p:nvGrpSpPr>
          <p:cNvPr id="27" name="Group 13">
            <a:extLst>
              <a:ext uri="{FF2B5EF4-FFF2-40B4-BE49-F238E27FC236}">
                <a16:creationId xmlns:a16="http://schemas.microsoft.com/office/drawing/2014/main" id="{65B5580A-4B33-4915-983F-B3A96576FCD2}"/>
              </a:ext>
            </a:extLst>
          </p:cNvPr>
          <p:cNvGrpSpPr/>
          <p:nvPr/>
        </p:nvGrpSpPr>
        <p:grpSpPr>
          <a:xfrm rot="5400000">
            <a:off x="16765742" y="8823863"/>
            <a:ext cx="955485" cy="218188"/>
            <a:chOff x="0" y="0"/>
            <a:chExt cx="1273980" cy="290918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7BA79FFB-69D0-4607-A399-53D8F8620B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EAA9A8E8-6FD8-4C24-8750-E009BDE9F540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29" name="Group 16">
              <a:extLst>
                <a:ext uri="{FF2B5EF4-FFF2-40B4-BE49-F238E27FC236}">
                  <a16:creationId xmlns:a16="http://schemas.microsoft.com/office/drawing/2014/main" id="{937D3E08-BB54-4D33-B8C7-30089C0D35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32" name="Freeform 17">
                <a:extLst>
                  <a:ext uri="{FF2B5EF4-FFF2-40B4-BE49-F238E27FC236}">
                    <a16:creationId xmlns:a16="http://schemas.microsoft.com/office/drawing/2014/main" id="{843EF481-7B52-4516-BCF6-E11956E28613}"/>
                  </a:ext>
                </a:extLst>
              </p:cNvPr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</p:sp>
        </p:grp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49AE774D-6EBD-4387-A914-AE256C05A6AF}"/>
                </a:ext>
              </a:extLst>
            </p:cNvPr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15F426A8-8C70-4EB1-96EF-A13492DD1BC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</p:sp>
        </p:grpSp>
      </p:grpSp>
      <p:sp>
        <p:nvSpPr>
          <p:cNvPr id="41" name="AutoShape 11">
            <a:extLst>
              <a:ext uri="{FF2B5EF4-FFF2-40B4-BE49-F238E27FC236}">
                <a16:creationId xmlns:a16="http://schemas.microsoft.com/office/drawing/2014/main" id="{E1D8B4E3-EAB6-46C2-8246-19F9812DEBC1}"/>
              </a:ext>
            </a:extLst>
          </p:cNvPr>
          <p:cNvSpPr/>
          <p:nvPr/>
        </p:nvSpPr>
        <p:spPr>
          <a:xfrm rot="10800000">
            <a:off x="1981200" y="810780"/>
            <a:ext cx="28575" cy="8229600"/>
          </a:xfrm>
          <a:prstGeom prst="rect">
            <a:avLst/>
          </a:prstGeom>
          <a:solidFill>
            <a:srgbClr val="CDA63C"/>
          </a:solidFill>
        </p:spPr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CC3FCB-9E9B-497D-A901-7C45ACFB47FA}"/>
              </a:ext>
            </a:extLst>
          </p:cNvPr>
          <p:cNvSpPr txBox="1"/>
          <p:nvPr/>
        </p:nvSpPr>
        <p:spPr>
          <a:xfrm>
            <a:off x="5524722" y="2095500"/>
            <a:ext cx="73628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6000">
                <a:solidFill>
                  <a:srgbClr val="800000"/>
                </a:solidFill>
              </a:rPr>
              <a:t>TABLE OF CONTENTS</a:t>
            </a:r>
            <a:endParaRPr lang="en-US" sz="6000"/>
          </a:p>
        </p:txBody>
      </p:sp>
      <p:cxnSp>
        <p:nvCxnSpPr>
          <p:cNvPr id="47" name="Google Shape;184;p35">
            <a:extLst>
              <a:ext uri="{FF2B5EF4-FFF2-40B4-BE49-F238E27FC236}">
                <a16:creationId xmlns:a16="http://schemas.microsoft.com/office/drawing/2014/main" id="{705DA883-60DC-45E8-98CC-53C396F81DC6}"/>
              </a:ext>
            </a:extLst>
          </p:cNvPr>
          <p:cNvCxnSpPr>
            <a:cxnSpLocks/>
          </p:cNvCxnSpPr>
          <p:nvPr/>
        </p:nvCxnSpPr>
        <p:spPr>
          <a:xfrm>
            <a:off x="7467600" y="3238500"/>
            <a:ext cx="3886200" cy="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Google Shape;343;p35">
            <a:extLst>
              <a:ext uri="{FF2B5EF4-FFF2-40B4-BE49-F238E27FC236}">
                <a16:creationId xmlns:a16="http://schemas.microsoft.com/office/drawing/2014/main" id="{709DC4BD-198C-40CB-A88C-39D77B24CA43}"/>
              </a:ext>
            </a:extLst>
          </p:cNvPr>
          <p:cNvSpPr txBox="1">
            <a:spLocks/>
          </p:cNvSpPr>
          <p:nvPr/>
        </p:nvSpPr>
        <p:spPr>
          <a:xfrm>
            <a:off x="3166448" y="4610100"/>
            <a:ext cx="135672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01</a:t>
            </a:r>
          </a:p>
        </p:txBody>
      </p:sp>
      <p:sp>
        <p:nvSpPr>
          <p:cNvPr id="53" name="Google Shape;348;p35">
            <a:extLst>
              <a:ext uri="{FF2B5EF4-FFF2-40B4-BE49-F238E27FC236}">
                <a16:creationId xmlns:a16="http://schemas.microsoft.com/office/drawing/2014/main" id="{19BB1EEF-82BD-412A-B79C-D738F913A9CC}"/>
              </a:ext>
            </a:extLst>
          </p:cNvPr>
          <p:cNvSpPr txBox="1">
            <a:spLocks/>
          </p:cNvSpPr>
          <p:nvPr/>
        </p:nvSpPr>
        <p:spPr>
          <a:xfrm>
            <a:off x="2279392" y="6004852"/>
            <a:ext cx="3245330" cy="1392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Lý do chọn đề tài</a:t>
            </a:r>
          </a:p>
        </p:txBody>
      </p:sp>
      <p:sp>
        <p:nvSpPr>
          <p:cNvPr id="54" name="Google Shape;349;p35">
            <a:extLst>
              <a:ext uri="{FF2B5EF4-FFF2-40B4-BE49-F238E27FC236}">
                <a16:creationId xmlns:a16="http://schemas.microsoft.com/office/drawing/2014/main" id="{9C35266C-7849-4410-83A4-932A28C56370}"/>
              </a:ext>
            </a:extLst>
          </p:cNvPr>
          <p:cNvSpPr txBox="1">
            <a:spLocks/>
          </p:cNvSpPr>
          <p:nvPr/>
        </p:nvSpPr>
        <p:spPr>
          <a:xfrm>
            <a:off x="6105418" y="5433962"/>
            <a:ext cx="3184812" cy="2250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5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Các công nghệ và ngôn ngữ sử dụng</a:t>
            </a:r>
          </a:p>
        </p:txBody>
      </p:sp>
      <p:sp>
        <p:nvSpPr>
          <p:cNvPr id="57" name="Google Shape;343;p35">
            <a:extLst>
              <a:ext uri="{FF2B5EF4-FFF2-40B4-BE49-F238E27FC236}">
                <a16:creationId xmlns:a16="http://schemas.microsoft.com/office/drawing/2014/main" id="{0C2E8E75-4C32-41FB-9008-F8772D3152DD}"/>
              </a:ext>
            </a:extLst>
          </p:cNvPr>
          <p:cNvSpPr txBox="1">
            <a:spLocks/>
          </p:cNvSpPr>
          <p:nvPr/>
        </p:nvSpPr>
        <p:spPr>
          <a:xfrm>
            <a:off x="7007694" y="4546331"/>
            <a:ext cx="124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02</a:t>
            </a:r>
          </a:p>
        </p:txBody>
      </p:sp>
      <p:sp>
        <p:nvSpPr>
          <p:cNvPr id="58" name="Google Shape;343;p35">
            <a:extLst>
              <a:ext uri="{FF2B5EF4-FFF2-40B4-BE49-F238E27FC236}">
                <a16:creationId xmlns:a16="http://schemas.microsoft.com/office/drawing/2014/main" id="{7F617874-A2B0-4C76-92CF-B22F890DAE98}"/>
              </a:ext>
            </a:extLst>
          </p:cNvPr>
          <p:cNvSpPr txBox="1">
            <a:spLocks/>
          </p:cNvSpPr>
          <p:nvPr/>
        </p:nvSpPr>
        <p:spPr>
          <a:xfrm>
            <a:off x="10627587" y="4553515"/>
            <a:ext cx="11292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03</a:t>
            </a:r>
          </a:p>
        </p:txBody>
      </p:sp>
      <p:sp>
        <p:nvSpPr>
          <p:cNvPr id="60" name="Google Shape;349;p35">
            <a:extLst>
              <a:ext uri="{FF2B5EF4-FFF2-40B4-BE49-F238E27FC236}">
                <a16:creationId xmlns:a16="http://schemas.microsoft.com/office/drawing/2014/main" id="{DB941FB1-2CEE-49C9-BB20-23F355F85254}"/>
              </a:ext>
            </a:extLst>
          </p:cNvPr>
          <p:cNvSpPr txBox="1">
            <a:spLocks/>
          </p:cNvSpPr>
          <p:nvPr/>
        </p:nvSpPr>
        <p:spPr>
          <a:xfrm>
            <a:off x="9995135" y="5575939"/>
            <a:ext cx="2892410" cy="22506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b="1">
                <a:solidFill>
                  <a:schemeClr val="bg1"/>
                </a:solidFill>
                <a:highlight>
                  <a:srgbClr val="000000"/>
                </a:highlight>
                <a:latin typeface="Space Mono" panose="020B0604020202020204" charset="0"/>
              </a:rPr>
              <a:t>Lý thuyết thuật toán sử dụng</a:t>
            </a:r>
          </a:p>
        </p:txBody>
      </p:sp>
      <p:sp>
        <p:nvSpPr>
          <p:cNvPr id="61" name="Google Shape;343;p35">
            <a:extLst>
              <a:ext uri="{FF2B5EF4-FFF2-40B4-BE49-F238E27FC236}">
                <a16:creationId xmlns:a16="http://schemas.microsoft.com/office/drawing/2014/main" id="{CB4A3C42-0F39-4B93-955C-53CC2D2160AF}"/>
              </a:ext>
            </a:extLst>
          </p:cNvPr>
          <p:cNvSpPr txBox="1">
            <a:spLocks/>
          </p:cNvSpPr>
          <p:nvPr/>
        </p:nvSpPr>
        <p:spPr>
          <a:xfrm>
            <a:off x="13931023" y="4579788"/>
            <a:ext cx="11292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6000">
                <a:latin typeface="Amasis MT Pro Black" panose="02040A04050005020304" pitchFamily="18" charset="0"/>
              </a:rPr>
              <a:t>04</a:t>
            </a:r>
          </a:p>
        </p:txBody>
      </p:sp>
      <p:sp>
        <p:nvSpPr>
          <p:cNvPr id="62" name="Google Shape;343;p35">
            <a:extLst>
              <a:ext uri="{FF2B5EF4-FFF2-40B4-BE49-F238E27FC236}">
                <a16:creationId xmlns:a16="http://schemas.microsoft.com/office/drawing/2014/main" id="{5D8F532D-73DD-41AD-A3EB-D3127D00800C}"/>
              </a:ext>
            </a:extLst>
          </p:cNvPr>
          <p:cNvSpPr txBox="1">
            <a:spLocks/>
          </p:cNvSpPr>
          <p:nvPr/>
        </p:nvSpPr>
        <p:spPr>
          <a:xfrm>
            <a:off x="13326593" y="6004853"/>
            <a:ext cx="2465855" cy="1998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b="1">
                <a:solidFill>
                  <a:schemeClr val="bg1"/>
                </a:solidFill>
                <a:highlight>
                  <a:srgbClr val="000000"/>
                </a:highlight>
              </a:rPr>
              <a:t>Chương trình Demo</a:t>
            </a:r>
            <a:r>
              <a:rPr lang="en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/>
      <p:bldP spid="54" grpId="0"/>
      <p:bldP spid="57" grpId="0"/>
      <p:bldP spid="58" grpId="0"/>
      <p:bldP spid="60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01 Lý do chọn đề tài:</a:t>
            </a:r>
            <a:endParaRPr lang="en-US" sz="4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0B628-4243-4E35-93C2-5A229FD189E0}"/>
              </a:ext>
            </a:extLst>
          </p:cNvPr>
          <p:cNvSpPr txBox="1"/>
          <p:nvPr/>
        </p:nvSpPr>
        <p:spPr>
          <a:xfrm>
            <a:off x="2438400" y="4305300"/>
            <a:ext cx="6248400" cy="232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>
                <a:latin typeface="Bahnschrift SemiBold SemiConden" panose="020B0502040204020203" pitchFamily="34" charset="0"/>
              </a:rPr>
              <a:t>Xây dựng một trò chơi gắn liền với tuổi thơ của mọi người, một trò chơi dân gian của Việt Nam.</a:t>
            </a:r>
          </a:p>
          <a:p>
            <a:pPr>
              <a:lnSpc>
                <a:spcPct val="150000"/>
              </a:lnSpc>
            </a:pPr>
            <a:r>
              <a:rPr lang="en-US" sz="2500">
                <a:latin typeface="Bahnschrift SemiBold SemiConden" panose="020B0502040204020203" pitchFamily="34" charset="0"/>
              </a:rPr>
              <a:t>Cũng như trò chơi Ô ăn quan đáp ứng được mọi yêu cầu của môn học </a:t>
            </a:r>
            <a:r>
              <a:rPr lang="en-US" sz="25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Bold SemiConden" panose="020B0502040204020203" pitchFamily="34" charset="0"/>
              </a:rPr>
              <a:t>Game Theory.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Phòng Giáo Dục Và Đào Tạo quận Thanh Xuân">
            <a:extLst>
              <a:ext uri="{FF2B5EF4-FFF2-40B4-BE49-F238E27FC236}">
                <a16:creationId xmlns:a16="http://schemas.microsoft.com/office/drawing/2014/main" id="{BCA307CC-E083-4F96-8572-85BC91129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467100"/>
            <a:ext cx="7086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22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120754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02 Các công nghệ và ngôn ngữ sử dụng</a:t>
            </a:r>
            <a:endParaRPr lang="en-US" sz="4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1465C-D999-4FB7-A8B2-7EB87A31E793}"/>
              </a:ext>
            </a:extLst>
          </p:cNvPr>
          <p:cNvSpPr txBox="1"/>
          <p:nvPr/>
        </p:nvSpPr>
        <p:spPr>
          <a:xfrm>
            <a:off x="2454187" y="4468168"/>
            <a:ext cx="6248400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>
                <a:latin typeface="Bahnschrift SemiBold SemiConden" panose="020B0502040204020203" pitchFamily="34" charset="0"/>
              </a:rPr>
              <a:t> Ngôn ngữ sử dụng và công nghệ: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>
                <a:latin typeface="Bahnschrift SemiBold SemiConden" panose="020B0502040204020203" pitchFamily="34" charset="0"/>
              </a:rPr>
              <a:t>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000">
                <a:latin typeface="Bahnschrift SemiBold SemiConden" panose="020B0502040204020203" pitchFamily="34" charset="0"/>
              </a:rPr>
              <a:t>Visual Studio Code</a:t>
            </a:r>
          </a:p>
        </p:txBody>
      </p:sp>
      <p:pic>
        <p:nvPicPr>
          <p:cNvPr id="2052" name="Picture 4" descr="Pin on Python logo">
            <a:extLst>
              <a:ext uri="{FF2B5EF4-FFF2-40B4-BE49-F238E27FC236}">
                <a16:creationId xmlns:a16="http://schemas.microsoft.com/office/drawing/2014/main" id="{67A1D466-6A0A-44AA-A6A4-ED02A01E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660" y="2552700"/>
            <a:ext cx="4078940" cy="38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ách kiểm tra lỗi code Php trên Visual Studio Code lập trình viên cần biết|  Unitop.vn - Học lập trình - Unitop.vn">
            <a:extLst>
              <a:ext uri="{FF2B5EF4-FFF2-40B4-BE49-F238E27FC236}">
                <a16:creationId xmlns:a16="http://schemas.microsoft.com/office/drawing/2014/main" id="{21EE5BE5-618D-48A9-9A52-54CC8743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6057900"/>
            <a:ext cx="476474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60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03 Lý thuyết thuật toán sử dụng </a:t>
            </a:r>
            <a:endParaRPr lang="en-US" sz="4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71662-B36A-43F7-A180-6DADFE085C9E}"/>
              </a:ext>
            </a:extLst>
          </p:cNvPr>
          <p:cNvSpPr txBox="1"/>
          <p:nvPr/>
        </p:nvSpPr>
        <p:spPr>
          <a:xfrm>
            <a:off x="2133600" y="2781300"/>
            <a:ext cx="62484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>
                <a:latin typeface="Bahnschrift SemiBold SemiConden" panose="020B0502040204020203" pitchFamily="34" charset="0"/>
              </a:rPr>
              <a:t> Giải thuật cắt tỉa Alpha-beta</a:t>
            </a:r>
            <a:endParaRPr lang="en-US" sz="3200" b="0" i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3000">
              <a:latin typeface="Bahnschrift SemiBold SemiConden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F6BA0-4080-4BBD-9ADB-F9C5A0A55A31}"/>
              </a:ext>
            </a:extLst>
          </p:cNvPr>
          <p:cNvSpPr txBox="1"/>
          <p:nvPr/>
        </p:nvSpPr>
        <p:spPr>
          <a:xfrm>
            <a:off x="2270799" y="3924566"/>
            <a:ext cx="748085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Cắt tỉa Alpha-beta sẽ giúp loại bỏ những không gian trạng thái không cần thiết và hỗ trợ tối ưu hóa thuật toán tìm kiếm Minimax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96196-8333-4BEC-BFE5-8FB11D8B212F}"/>
              </a:ext>
            </a:extLst>
          </p:cNvPr>
          <p:cNvSpPr txBox="1"/>
          <p:nvPr/>
        </p:nvSpPr>
        <p:spPr>
          <a:xfrm>
            <a:off x="2270799" y="5582188"/>
            <a:ext cx="77022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Chiến lược cắt tỉa</a:t>
            </a:r>
            <a:endParaRPr lang="en-US" sz="2500">
              <a:solidFill>
                <a:srgbClr val="000000"/>
              </a:solidFill>
              <a:latin typeface="Bahnschrift SemiBold SemiConden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vi-VN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  <a:p>
            <a:pPr algn="l"/>
            <a:r>
              <a:rPr lang="vi-VN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Nút Max có một giá trị alpha (lớn hơn hoặc bằng alpha – luôn tăng), nút min có một giá trị beta (nhỏ hơn hoặc bằng beta – luôn giảm). Khi chưa có alpha và beta xác định thì thực hiện tìm kiếm sâu (depth-first) để xác định được alpha, beta, và truyền ngược lên các nút cha.</a:t>
            </a:r>
            <a:endParaRPr lang="en-US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  <a:p>
            <a:pPr algn="l"/>
            <a:endParaRPr lang="vi-VN" sz="2500" b="0" i="0">
              <a:solidFill>
                <a:srgbClr val="000000"/>
              </a:solidFill>
              <a:effectLst/>
              <a:latin typeface="Bahnschrift SemiBold SemiConden" panose="020B0502040204020203" pitchFamily="34" charset="0"/>
            </a:endParaRPr>
          </a:p>
        </p:txBody>
      </p:sp>
      <p:pic>
        <p:nvPicPr>
          <p:cNvPr id="3074" name="Picture 2" descr="Giải Thuật Cắt Tỉa Alpha-beta">
            <a:extLst>
              <a:ext uri="{FF2B5EF4-FFF2-40B4-BE49-F238E27FC236}">
                <a16:creationId xmlns:a16="http://schemas.microsoft.com/office/drawing/2014/main" id="{7D329FD7-B4D5-4678-96BF-4E765428F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348" y="3162300"/>
            <a:ext cx="6861896" cy="54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82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68D167-908E-445D-B2D0-475D6749F7DE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03 Lý thuyết thuật toán sử dụng </a:t>
            </a:r>
            <a:endParaRPr lang="en-US" sz="4600"/>
          </a:p>
        </p:txBody>
      </p:sp>
      <p:cxnSp>
        <p:nvCxnSpPr>
          <p:cNvPr id="4" name="Google Shape;419;p39">
            <a:extLst>
              <a:ext uri="{FF2B5EF4-FFF2-40B4-BE49-F238E27FC236}">
                <a16:creationId xmlns:a16="http://schemas.microsoft.com/office/drawing/2014/main" id="{B7B31E38-6395-457E-AE22-C55BEE717120}"/>
              </a:ext>
            </a:extLst>
          </p:cNvPr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EE8D48-85BD-4A96-96DC-6862BBD45AC2}"/>
              </a:ext>
            </a:extLst>
          </p:cNvPr>
          <p:cNvSpPr txBox="1"/>
          <p:nvPr/>
        </p:nvSpPr>
        <p:spPr>
          <a:xfrm>
            <a:off x="2133600" y="3112882"/>
            <a:ext cx="62484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 Thuật to</a:t>
            </a:r>
            <a:r>
              <a:rPr lang="en-US" sz="3000">
                <a:solidFill>
                  <a:srgbClr val="000000"/>
                </a:solidFill>
                <a:latin typeface="Bahnschrift SemiBold SemiConden" panose="020B0502040204020203" pitchFamily="34" charset="0"/>
              </a:rPr>
              <a:t>án Expectiminimax</a:t>
            </a:r>
            <a:endParaRPr lang="en-US" sz="3200" b="0" i="0">
              <a:solidFill>
                <a:srgbClr val="000000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3000">
              <a:latin typeface="Bahnschrift SemiBold SemiConden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FE15-CCDB-4C9C-996A-2D540597E639}"/>
              </a:ext>
            </a:extLst>
          </p:cNvPr>
          <p:cNvSpPr txBox="1"/>
          <p:nvPr/>
        </p:nvSpPr>
        <p:spPr>
          <a:xfrm>
            <a:off x="2136913" y="5118652"/>
            <a:ext cx="748085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0" i="0">
                <a:solidFill>
                  <a:srgbClr val="000000"/>
                </a:solidFill>
                <a:effectLst/>
                <a:latin typeface="Bahnschrift SemiBold SemiConden" panose="020B0502040204020203" pitchFamily="34" charset="0"/>
              </a:rPr>
              <a:t>Thuật toán tìm kiếm Expectiminimax là 1 biến thể của thuật toán Minimax để sử dụng tối đa hoá tiện ích mong đợi </a:t>
            </a:r>
            <a:endParaRPr lang="en-US" sz="2500">
              <a:latin typeface="Bahnschrift SemiBold SemiConden" panose="020B0502040204020203" pitchFamily="34" charset="0"/>
            </a:endParaRPr>
          </a:p>
        </p:txBody>
      </p:sp>
      <p:pic>
        <p:nvPicPr>
          <p:cNvPr id="4101" name="Picture 5" descr="Lightbox">
            <a:extLst>
              <a:ext uri="{FF2B5EF4-FFF2-40B4-BE49-F238E27FC236}">
                <a16:creationId xmlns:a16="http://schemas.microsoft.com/office/drawing/2014/main" id="{CFB57C5E-BD41-46E8-94EE-6F7AA887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890958"/>
            <a:ext cx="6344784" cy="54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16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E667D3-D53F-457A-AE0A-1613B95A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95700"/>
            <a:ext cx="75723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D0D8C9-66A9-436E-82D8-D8059E654D4B}"/>
              </a:ext>
            </a:extLst>
          </p:cNvPr>
          <p:cNvSpPr txBox="1"/>
          <p:nvPr/>
        </p:nvSpPr>
        <p:spPr>
          <a:xfrm>
            <a:off x="4419600" y="2885973"/>
            <a:ext cx="902203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khi khởi động chương trình trò chơi</a:t>
            </a:r>
          </a:p>
        </p:txBody>
      </p:sp>
    </p:spTree>
    <p:extLst>
      <p:ext uri="{BB962C8B-B14F-4D97-AF65-F5344CB8AC3E}">
        <p14:creationId xmlns:p14="http://schemas.microsoft.com/office/powerpoint/2010/main" val="3124063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DD836D-564F-4164-A801-E6FA20191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19500"/>
            <a:ext cx="76104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0DB6D-2C26-4361-8E54-1D3D342AC1CC}"/>
              </a:ext>
            </a:extLst>
          </p:cNvPr>
          <p:cNvSpPr txBox="1"/>
          <p:nvPr/>
        </p:nvSpPr>
        <p:spPr>
          <a:xfrm>
            <a:off x="4419600" y="2884822"/>
            <a:ext cx="10058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cick Chuột qua trái hoặc phải để bắt đầu chơi</a:t>
            </a:r>
          </a:p>
        </p:txBody>
      </p:sp>
    </p:spTree>
    <p:extLst>
      <p:ext uri="{BB962C8B-B14F-4D97-AF65-F5344CB8AC3E}">
        <p14:creationId xmlns:p14="http://schemas.microsoft.com/office/powerpoint/2010/main" val="2805733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39"/>
          <p:cNvCxnSpPr/>
          <p:nvPr/>
        </p:nvCxnSpPr>
        <p:spPr>
          <a:xfrm>
            <a:off x="1455600" y="2552700"/>
            <a:ext cx="15376800" cy="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B4BC0F-3810-4021-82E0-6559E8FB4233}"/>
              </a:ext>
            </a:extLst>
          </p:cNvPr>
          <p:cNvSpPr txBox="1"/>
          <p:nvPr/>
        </p:nvSpPr>
        <p:spPr>
          <a:xfrm>
            <a:off x="1869140" y="1339489"/>
            <a:ext cx="9144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ace Mono" panose="020B0604020202020204" charset="0"/>
              </a:rPr>
              <a:t>04 Demo </a:t>
            </a:r>
            <a:endParaRPr lang="en-US" sz="4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0DB6D-2C26-4361-8E54-1D3D342AC1CC}"/>
              </a:ext>
            </a:extLst>
          </p:cNvPr>
          <p:cNvSpPr txBox="1"/>
          <p:nvPr/>
        </p:nvSpPr>
        <p:spPr>
          <a:xfrm>
            <a:off x="4419600" y="2808622"/>
            <a:ext cx="10058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>
                <a:latin typeface="Bahnschrift SemiBold SemiConden" panose="020B0502040204020203" pitchFamily="34" charset="0"/>
              </a:rPr>
              <a:t>Giao diện chương trình trò chơi khi kết thúc, và thông báo người chiến thắng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2B60858-A6B1-4831-9FF5-F705AFD2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71900"/>
            <a:ext cx="76390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87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355</Words>
  <Application>Microsoft Office PowerPoint</Application>
  <PresentationFormat>Custom</PresentationFormat>
  <Paragraphs>50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Amasis MT Pro Medium</vt:lpstr>
      <vt:lpstr>Wingdings</vt:lpstr>
      <vt:lpstr>Glacial Indifference Bold</vt:lpstr>
      <vt:lpstr>Bahnschrift SemiBold SemiConden</vt:lpstr>
      <vt:lpstr>Google Sans</vt:lpstr>
      <vt:lpstr>Amasis MT Pro Black</vt:lpstr>
      <vt:lpstr>Space Mono</vt:lpstr>
      <vt:lpstr>-apple-system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Modern Creative Corporate Social Media Strategy Presentation</dc:title>
  <dc:creator>Nguyen Anh Tuan</dc:creator>
  <cp:lastModifiedBy>anh tuan</cp:lastModifiedBy>
  <cp:revision>16</cp:revision>
  <dcterms:created xsi:type="dcterms:W3CDTF">2006-08-16T00:00:00Z</dcterms:created>
  <dcterms:modified xsi:type="dcterms:W3CDTF">2021-07-03T15:36:14Z</dcterms:modified>
  <dc:identifier>DAEjIYV5oi0</dc:identifier>
</cp:coreProperties>
</file>